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5" r:id="rId4"/>
    <p:sldId id="258" r:id="rId5"/>
    <p:sldId id="267" r:id="rId6"/>
    <p:sldId id="259" r:id="rId7"/>
    <p:sldId id="266" r:id="rId8"/>
    <p:sldId id="260" r:id="rId9"/>
    <p:sldId id="261" r:id="rId10"/>
    <p:sldId id="262" r:id="rId11"/>
    <p:sldId id="268" r:id="rId12"/>
    <p:sldId id="269" r:id="rId13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5" autoAdjust="0"/>
    <p:restoredTop sz="90502" autoAdjust="0"/>
  </p:normalViewPr>
  <p:slideViewPr>
    <p:cSldViewPr>
      <p:cViewPr varScale="1">
        <p:scale>
          <a:sx n="137" d="100"/>
          <a:sy n="137" d="100"/>
        </p:scale>
        <p:origin x="-156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1571188" cy="615711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1E07F-9D63-48EA-8B87-0485000B954C}" type="datetimeFigureOut">
              <a:rPr lang="sr-Latn-CS" smtClean="0"/>
              <a:pPr/>
              <a:t>30.5.2019.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8CB79-696F-4A9A-9F74-21DA50C47C2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IID5FDi2JQ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IID5FDi2JQ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LdvInDrQ2c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SnVCV4uGGQ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Video isječak</a:t>
            </a:r>
            <a:r>
              <a:rPr lang="hr-HR" baseline="0" dirty="0" smtClean="0"/>
              <a:t> o geografskim kartama: </a:t>
            </a:r>
            <a:r>
              <a:rPr lang="hr-HR" dirty="0" smtClean="0">
                <a:hlinkClick r:id="rId3"/>
              </a:rPr>
              <a:t>https://www.youtube.com/watch?v=kIID5FDi2JQ</a:t>
            </a:r>
            <a:r>
              <a:rPr lang="hr-HR" dirty="0" smtClean="0"/>
              <a:t> Why all world maps are wrong?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CB79-696F-4A9A-9F74-21DA50C47C23}" type="slidenum">
              <a:rPr lang="hr-HR" smtClean="0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demonstrira pokus s narančom –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razrezuje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narančinu koru, učenik/učenici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rastežu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koru na list papira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kojim se problemom suočavamo pri prijenosu okruglog oblika na ravnu površinu?Učenici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uspoređuju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dobivenu sliku sa slikom Zemlje (uvodni dio u udžbeniku). Što ste uočili? Što zaključujete?</a:t>
            </a:r>
          </a:p>
          <a:p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CB79-696F-4A9A-9F74-21DA50C47C23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Video isječak</a:t>
            </a:r>
            <a:r>
              <a:rPr lang="hr-HR" baseline="0" dirty="0" smtClean="0"/>
              <a:t> o geografskim kartama: </a:t>
            </a:r>
            <a:r>
              <a:rPr lang="hr-HR" dirty="0" smtClean="0">
                <a:hlinkClick r:id="rId3"/>
              </a:rPr>
              <a:t>https://www.youtube.com/watch?v=kIID5FDi2JQ</a:t>
            </a:r>
            <a:r>
              <a:rPr lang="hr-HR" dirty="0" smtClean="0"/>
              <a:t> Why all world maps are wrong?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CB79-696F-4A9A-9F74-21DA50C47C23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objašnjava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razlike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predočavanju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prostora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karti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globusu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objašnjava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pojmove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geografska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kartografija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kartografi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opisuje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tradicionalne i suvremene načine izrade geografskih karata i ulogu kartografije u prošlosti</a:t>
            </a:r>
          </a:p>
          <a:p>
            <a:pPr>
              <a:buFontTx/>
              <a:buChar char="-"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dirty="0" smtClean="0"/>
              <a:t>http://www.geografija.hr/rjecnik/prikazi-rijec/geografska-karta-zemljovid/?KeepThis=true&amp;TB_iframe=true&amp;height=250&amp;width=400&amp;modal=true</a:t>
            </a:r>
          </a:p>
          <a:p>
            <a:r>
              <a:rPr lang="hr-HR" dirty="0" smtClean="0"/>
              <a:t>http://maps.nationalgeographic.com/maps</a:t>
            </a:r>
          </a:p>
          <a:p>
            <a:pPr>
              <a:buFontTx/>
              <a:buChar char="-"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CB79-696F-4A9A-9F74-21DA50C47C23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Sve karte su sa Windows clipart biblioteke.</a:t>
            </a:r>
          </a:p>
          <a:p>
            <a:r>
              <a:rPr lang="hr-HR" dirty="0" smtClean="0"/>
              <a:t>Kratka povijest kartografije i</a:t>
            </a:r>
            <a:r>
              <a:rPr lang="hr-HR" baseline="0" dirty="0" smtClean="0"/>
              <a:t> karata: </a:t>
            </a:r>
            <a:r>
              <a:rPr lang="hr-HR" dirty="0" smtClean="0">
                <a:hlinkClick r:id="rId3"/>
              </a:rPr>
              <a:t>https://www.youtube.com/watch?v=fLdvInDrQ2c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CB79-696F-4A9A-9F74-21DA50C47C23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How to make a map: </a:t>
            </a:r>
            <a:r>
              <a:rPr lang="hr-HR" dirty="0" smtClean="0">
                <a:hlinkClick r:id="rId3"/>
              </a:rPr>
              <a:t>https://www.youtube.com/watch?v=DSnVCV4uGGQ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CB79-696F-4A9A-9F74-21DA50C47C23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opisuje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tradicionalne i suvremene načine izrade geografskih karata i ulogu kartografije u prošlosti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definicija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navedenih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pojmova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izdvaja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ključne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riječi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povezuje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pojmovima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zapisuje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dirty="0" smtClean="0"/>
          </a:p>
          <a:p>
            <a:r>
              <a:rPr lang="hr-HR" dirty="0" smtClean="0"/>
              <a:t>*zadnju</a:t>
            </a:r>
            <a:r>
              <a:rPr lang="hr-HR" baseline="0" dirty="0" smtClean="0"/>
              <a:t> fotografiju zamijeniti jednom s piktoteke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CB79-696F-4A9A-9F74-21DA50C47C23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Izvor:</a:t>
            </a:r>
            <a:r>
              <a:rPr lang="hr-HR" baseline="0" dirty="0" smtClean="0"/>
              <a:t> Google Earth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CB79-696F-4A9A-9F74-21DA50C47C23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CB79-696F-4A9A-9F74-21DA50C47C23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 t="40917" r="3226" b="40917"/>
          <a:stretch>
            <a:fillRect/>
          </a:stretch>
        </p:blipFill>
        <p:spPr bwMode="auto">
          <a:xfrm>
            <a:off x="0" y="0"/>
            <a:ext cx="9144000" cy="72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Geografska karta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Nastavna tema: Čime se i kako služim u učenju geografije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 err="1" smtClean="0"/>
              <a:t>Što</a:t>
            </a:r>
            <a:r>
              <a:rPr lang="en-US" dirty="0" smtClean="0"/>
              <a:t> je </a:t>
            </a:r>
            <a:r>
              <a:rPr lang="en-US" dirty="0" err="1" smtClean="0"/>
              <a:t>geografska</a:t>
            </a:r>
            <a:r>
              <a:rPr lang="hr-HR" dirty="0" smtClean="0"/>
              <a:t> </a:t>
            </a:r>
            <a:r>
              <a:rPr lang="en-US" dirty="0" err="1" smtClean="0"/>
              <a:t>karta</a:t>
            </a:r>
            <a:r>
              <a:rPr lang="en-US" dirty="0" smtClean="0"/>
              <a:t>?</a:t>
            </a:r>
            <a:endParaRPr lang="hr-HR" dirty="0" smtClean="0"/>
          </a:p>
          <a:p>
            <a:pPr lvl="0"/>
            <a:r>
              <a:rPr lang="en-US" dirty="0" err="1" smtClean="0"/>
              <a:t>Objasnite</a:t>
            </a:r>
            <a:r>
              <a:rPr lang="hr-HR" dirty="0" smtClean="0"/>
              <a:t> </a:t>
            </a:r>
            <a:r>
              <a:rPr lang="en-US" dirty="0" err="1" smtClean="0"/>
              <a:t>razlike</a:t>
            </a:r>
            <a:r>
              <a:rPr lang="en-US" dirty="0" smtClean="0"/>
              <a:t> u </a:t>
            </a:r>
            <a:r>
              <a:rPr lang="en-US" dirty="0" err="1" smtClean="0"/>
              <a:t>predočavanju</a:t>
            </a:r>
            <a:r>
              <a:rPr lang="hr-HR" dirty="0" smtClean="0"/>
              <a:t> </a:t>
            </a:r>
            <a:r>
              <a:rPr lang="en-US" dirty="0" err="1" smtClean="0"/>
              <a:t>prostora</a:t>
            </a:r>
            <a:r>
              <a:rPr lang="hr-HR" dirty="0" smtClean="0"/>
              <a:t> </a:t>
            </a:r>
            <a:r>
              <a:rPr lang="en-US" dirty="0" err="1" smtClean="0"/>
              <a:t>na</a:t>
            </a:r>
            <a:r>
              <a:rPr lang="hr-HR" dirty="0" smtClean="0"/>
              <a:t> </a:t>
            </a:r>
            <a:r>
              <a:rPr lang="en-US" dirty="0" err="1" smtClean="0"/>
              <a:t>geografskoj</a:t>
            </a:r>
            <a:r>
              <a:rPr lang="hr-HR" dirty="0" smtClean="0"/>
              <a:t> </a:t>
            </a:r>
            <a:r>
              <a:rPr lang="en-US" dirty="0" err="1" smtClean="0"/>
              <a:t>karti</a:t>
            </a:r>
            <a:r>
              <a:rPr lang="hr-HR" dirty="0" smtClean="0"/>
              <a:t> </a:t>
            </a:r>
            <a:r>
              <a:rPr lang="en-US" dirty="0" err="1" smtClean="0"/>
              <a:t>i</a:t>
            </a:r>
            <a:r>
              <a:rPr lang="hr-HR" dirty="0" smtClean="0"/>
              <a:t> </a:t>
            </a:r>
            <a:r>
              <a:rPr lang="en-US" dirty="0" err="1" smtClean="0"/>
              <a:t>globusu</a:t>
            </a:r>
            <a:r>
              <a:rPr lang="en-US" dirty="0" smtClean="0"/>
              <a:t>.</a:t>
            </a:r>
            <a:endParaRPr lang="hr-HR" dirty="0" smtClean="0"/>
          </a:p>
          <a:p>
            <a:pPr lvl="0"/>
            <a:r>
              <a:rPr lang="en-US" dirty="0" err="1" smtClean="0"/>
              <a:t>Opišite</a:t>
            </a:r>
            <a:r>
              <a:rPr lang="hr-HR" dirty="0" smtClean="0"/>
              <a:t> tradicionalne i suvremene načine izrade geografskih karata.</a:t>
            </a:r>
          </a:p>
          <a:p>
            <a:pPr lvl="0"/>
            <a:r>
              <a:rPr lang="hr-HR" dirty="0" smtClean="0"/>
              <a:t>Na koje probleme nailaze kartografi zbog prikazivanja zakrivljene Zemljine površine?</a:t>
            </a:r>
          </a:p>
          <a:p>
            <a:pPr lvl="0"/>
            <a:r>
              <a:rPr lang="hr-HR" dirty="0" smtClean="0"/>
              <a:t>Kakvu je ulogu imala kartografija u prošlosti?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Objasnite pojmove: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Geografska karta</a:t>
            </a:r>
          </a:p>
          <a:p>
            <a:r>
              <a:rPr lang="hr-HR" dirty="0" smtClean="0"/>
              <a:t>Kartografija</a:t>
            </a:r>
          </a:p>
          <a:p>
            <a:r>
              <a:rPr lang="hr-HR" dirty="0" smtClean="0"/>
              <a:t>Kartografi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Odgovorite na sljedeće zadatke: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 koji se način Zemljina površina može prikazati potpuno točno?</a:t>
            </a:r>
          </a:p>
          <a:p>
            <a:r>
              <a:rPr lang="hr-HR" dirty="0" smtClean="0"/>
              <a:t>Koji se problem javlja kad prikazujemo veću Zemljinu površinu na geografskoj karti?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4476750" cy="713234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Pokus s narančom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146176"/>
            <a:ext cx="8229600" cy="3778249"/>
          </a:xfrm>
        </p:spPr>
        <p:txBody>
          <a:bodyPr>
            <a:normAutofit fontScale="92500" lnSpcReduction="10000"/>
          </a:bodyPr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sz="2800" dirty="0" smtClean="0"/>
          </a:p>
          <a:p>
            <a:r>
              <a:rPr lang="hr-HR" sz="2400" dirty="0" smtClean="0"/>
              <a:t>Problem: Zemlja je okrugla – zemljovid je ravan </a:t>
            </a:r>
            <a:r>
              <a:rPr lang="hr-HR" sz="2400" dirty="0" smtClean="0">
                <a:sym typeface="Wingdings" pitchFamily="2" charset="2"/>
              </a:rPr>
              <a:t> kako zakrivljenu Zemljinu površinu prikazati na ravnom listu papira?</a:t>
            </a:r>
            <a:endParaRPr lang="hr-H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r="46863"/>
          <a:stretch>
            <a:fillRect/>
          </a:stretch>
        </p:blipFill>
        <p:spPr bwMode="auto">
          <a:xfrm>
            <a:off x="168275" y="1968500"/>
            <a:ext cx="46513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4298"/>
          <a:stretch>
            <a:fillRect/>
          </a:stretch>
        </p:blipFill>
        <p:spPr bwMode="auto">
          <a:xfrm>
            <a:off x="4794250" y="1968500"/>
            <a:ext cx="4000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Svjetlana\AppData\Local\Microsoft\Windows\Temporary Internet Files\Content.IE5\LFCJFN70\Navel_orange1[1]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41488">
            <a:off x="3959151" y="396329"/>
            <a:ext cx="2347135" cy="1867251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2876">
            <a:off x="4446483" y="758982"/>
            <a:ext cx="1449450" cy="133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9000"/>
              </a:srgb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4836531" y="857936"/>
            <a:ext cx="120650" cy="12065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5464495" y="1872564"/>
            <a:ext cx="120650" cy="12065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 rot="10800000" flipV="1">
            <a:off x="4667914" y="1063626"/>
            <a:ext cx="1110587" cy="8445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820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Svjetlana\Documents\školska knjiga\ppt\5\mreza.jpg"/>
          <p:cNvPicPr>
            <a:picLocks noChangeAspect="1" noChangeArrowheads="1"/>
          </p:cNvPicPr>
          <p:nvPr/>
        </p:nvPicPr>
        <p:blipFill>
          <a:blip r:embed="rId3" cstate="print"/>
          <a:srcRect l="3125" t="1387" r="6250" b="25694"/>
          <a:stretch>
            <a:fillRect/>
          </a:stretch>
        </p:blipFill>
        <p:spPr bwMode="auto">
          <a:xfrm>
            <a:off x="1103284" y="815178"/>
            <a:ext cx="6907241" cy="392998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469900" y="3054350"/>
            <a:ext cx="1785950" cy="114300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Primjećuješ li netočnosti na kartografskom prikazu?</a:t>
            </a:r>
            <a:endParaRPr lang="hr-HR" dirty="0"/>
          </a:p>
        </p:txBody>
      </p:sp>
      <p:grpSp>
        <p:nvGrpSpPr>
          <p:cNvPr id="15" name="Group 14"/>
          <p:cNvGrpSpPr/>
          <p:nvPr/>
        </p:nvGrpSpPr>
        <p:grpSpPr>
          <a:xfrm>
            <a:off x="752307" y="158750"/>
            <a:ext cx="2728352" cy="545671"/>
            <a:chOff x="2239" y="1486329"/>
            <a:chExt cx="2728352" cy="1091341"/>
          </a:xfrm>
          <a:solidFill>
            <a:schemeClr val="tx2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Chevron 21"/>
            <p:cNvSpPr/>
            <p:nvPr/>
          </p:nvSpPr>
          <p:spPr>
            <a:xfrm>
              <a:off x="2239" y="1486329"/>
              <a:ext cx="2728352" cy="1091341"/>
            </a:xfrm>
            <a:prstGeom prst="chevron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Chevron 4"/>
            <p:cNvSpPr/>
            <p:nvPr/>
          </p:nvSpPr>
          <p:spPr>
            <a:xfrm>
              <a:off x="547910" y="1486329"/>
              <a:ext cx="1637011" cy="1091341"/>
            </a:xfrm>
            <a:prstGeom prst="rect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dirty="0" smtClean="0"/>
                <a:t>Veća površina za prikazivanje</a:t>
              </a:r>
              <a:endParaRPr lang="hr-HR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07824" y="158750"/>
            <a:ext cx="2728352" cy="545671"/>
            <a:chOff x="2457756" y="1486329"/>
            <a:chExt cx="2728352" cy="1091341"/>
          </a:xfrm>
          <a:solidFill>
            <a:schemeClr val="tx2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Chevron 19"/>
            <p:cNvSpPr/>
            <p:nvPr/>
          </p:nvSpPr>
          <p:spPr>
            <a:xfrm>
              <a:off x="2457756" y="1486329"/>
              <a:ext cx="2728352" cy="1091341"/>
            </a:xfrm>
            <a:prstGeom prst="chevron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Chevron 6"/>
            <p:cNvSpPr/>
            <p:nvPr/>
          </p:nvSpPr>
          <p:spPr>
            <a:xfrm>
              <a:off x="3003427" y="1486329"/>
              <a:ext cx="1637011" cy="1091341"/>
            </a:xfrm>
            <a:prstGeom prst="rect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dirty="0" smtClean="0"/>
                <a:t>Veća zaobljenost</a:t>
              </a:r>
              <a:endParaRPr lang="hr-HR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63342" y="158750"/>
            <a:ext cx="2728352" cy="545671"/>
            <a:chOff x="4913274" y="1486329"/>
            <a:chExt cx="2728352" cy="1091341"/>
          </a:xfrm>
          <a:solidFill>
            <a:schemeClr val="tx2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Chevron 17"/>
            <p:cNvSpPr/>
            <p:nvPr/>
          </p:nvSpPr>
          <p:spPr>
            <a:xfrm>
              <a:off x="4913274" y="1486329"/>
              <a:ext cx="2728352" cy="1091341"/>
            </a:xfrm>
            <a:prstGeom prst="chevron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Chevron 8"/>
            <p:cNvSpPr/>
            <p:nvPr/>
          </p:nvSpPr>
          <p:spPr>
            <a:xfrm>
              <a:off x="5458945" y="1486329"/>
              <a:ext cx="1637011" cy="1091341"/>
            </a:xfrm>
            <a:prstGeom prst="rect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1400" dirty="0" smtClean="0"/>
                <a:t>Veće poteškoće prikazivanja na ravnoj plohi</a:t>
              </a:r>
              <a:endParaRPr lang="hr-HR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Geografska karta ili zemljovid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8"/>
            <a:ext cx="8229600" cy="1008112"/>
          </a:xfrm>
        </p:spPr>
        <p:txBody>
          <a:bodyPr>
            <a:normAutofit fontScale="70000" lnSpcReduction="20000"/>
          </a:bodyPr>
          <a:lstStyle/>
          <a:p>
            <a:r>
              <a:rPr lang="en-US" sz="4500" dirty="0" err="1" smtClean="0"/>
              <a:t>pojednostavnjena</a:t>
            </a:r>
            <a:r>
              <a:rPr lang="hr-HR" sz="4500" dirty="0" smtClean="0"/>
              <a:t> </a:t>
            </a:r>
            <a:r>
              <a:rPr lang="en-US" sz="4500" dirty="0" err="1" smtClean="0"/>
              <a:t>i</a:t>
            </a:r>
            <a:r>
              <a:rPr lang="hr-HR" sz="4500" dirty="0" smtClean="0"/>
              <a:t> </a:t>
            </a:r>
            <a:r>
              <a:rPr lang="en-US" sz="4500" dirty="0" err="1" smtClean="0"/>
              <a:t>umanjena</a:t>
            </a:r>
            <a:r>
              <a:rPr lang="hr-HR" sz="4500" dirty="0" smtClean="0"/>
              <a:t> </a:t>
            </a:r>
            <a:r>
              <a:rPr lang="en-US" sz="4500" dirty="0" err="1" smtClean="0"/>
              <a:t>slika</a:t>
            </a:r>
            <a:r>
              <a:rPr lang="hr-HR" sz="4500" dirty="0" smtClean="0"/>
              <a:t> </a:t>
            </a:r>
            <a:r>
              <a:rPr lang="en-US" sz="4500" dirty="0" err="1" smtClean="0"/>
              <a:t>ili</a:t>
            </a:r>
            <a:r>
              <a:rPr lang="hr-HR" sz="4500" dirty="0" smtClean="0"/>
              <a:t> </a:t>
            </a:r>
            <a:r>
              <a:rPr lang="en-US" sz="4500" dirty="0" err="1" smtClean="0"/>
              <a:t>prikaz</a:t>
            </a:r>
            <a:r>
              <a:rPr lang="hr-HR" sz="4500" dirty="0" smtClean="0"/>
              <a:t> </a:t>
            </a:r>
            <a:r>
              <a:rPr lang="en-US" sz="4500" dirty="0" err="1" smtClean="0"/>
              <a:t>Zemljine</a:t>
            </a:r>
            <a:r>
              <a:rPr lang="hr-HR" sz="4500" dirty="0" smtClean="0"/>
              <a:t> </a:t>
            </a:r>
            <a:r>
              <a:rPr lang="en-US" sz="4500" dirty="0" err="1" smtClean="0"/>
              <a:t>površine</a:t>
            </a:r>
            <a:r>
              <a:rPr lang="hr-HR" sz="4500" dirty="0" smtClean="0"/>
              <a:t> </a:t>
            </a:r>
            <a:r>
              <a:rPr lang="en-US" sz="4500" dirty="0" err="1" smtClean="0"/>
              <a:t>na</a:t>
            </a:r>
            <a:r>
              <a:rPr lang="hr-HR" sz="4500" dirty="0" smtClean="0"/>
              <a:t> </a:t>
            </a:r>
            <a:r>
              <a:rPr lang="en-US" sz="4500" dirty="0" err="1" smtClean="0"/>
              <a:t>ravnom</a:t>
            </a:r>
            <a:r>
              <a:rPr lang="hr-HR" sz="4500" dirty="0" smtClean="0"/>
              <a:t> </a:t>
            </a:r>
            <a:r>
              <a:rPr lang="en-US" sz="4500" dirty="0" err="1" smtClean="0"/>
              <a:t>listu</a:t>
            </a:r>
            <a:r>
              <a:rPr lang="hr-HR" sz="4500" dirty="0" smtClean="0"/>
              <a:t> </a:t>
            </a:r>
            <a:r>
              <a:rPr lang="en-US" sz="4500" dirty="0" err="1" smtClean="0"/>
              <a:t>papira</a:t>
            </a:r>
            <a:endParaRPr lang="hr-HR" sz="4500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3074" name="Picture 2" descr="C:\Users\Svjetlana\AppData\Local\Microsoft\Windows\Temporary Internet Files\Content.IE5\I1QKF4EE\livestation-quadcopter-356x220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4366" y="2571750"/>
            <a:ext cx="4161560" cy="2571750"/>
          </a:xfrm>
          <a:prstGeom prst="rect">
            <a:avLst/>
          </a:prstGeom>
          <a:noFill/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28625" y="2451100"/>
            <a:ext cx="5289550" cy="2533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5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Geografske</a:t>
            </a:r>
            <a:r>
              <a:rPr kumimoji="0" lang="hr-HR" sz="5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karte</a:t>
            </a:r>
            <a:r>
              <a:rPr kumimoji="0" lang="hr-HR" sz="5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izrađuju</a:t>
            </a:r>
            <a:r>
              <a:rPr kumimoji="0" lang="en-US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uz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uporabu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računalne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tehnologije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temelju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snimaka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iz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zrakoplova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ili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satelita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mjerenja</a:t>
            </a: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 terenu </a:t>
            </a:r>
            <a:b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hr-HR" sz="5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Kako nastaje geografska karta?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4" name="Picture 14" descr="C:\Users\Svjetlana\AppData\Local\Microsoft\Windows\Temporary Internet Files\Content.IE5\I1QKF4EE\medieval-jerusalem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1365250"/>
            <a:ext cx="4588351" cy="32575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33375"/>
          </a:xfrm>
        </p:spPr>
        <p:txBody>
          <a:bodyPr>
            <a:noAutofit/>
          </a:bodyPr>
          <a:lstStyle/>
          <a:p>
            <a:r>
              <a:rPr lang="hr-HR" sz="3200" dirty="0" smtClean="0"/>
              <a:t>Tradicionalne i suvremene metode izrade karata</a:t>
            </a:r>
            <a:endParaRPr lang="hr-HR" sz="3200" dirty="0"/>
          </a:p>
        </p:txBody>
      </p:sp>
      <p:pic>
        <p:nvPicPr>
          <p:cNvPr id="25607" name="Picture 7" descr="C:\Users\Svjetlana\AppData\Local\Microsoft\Windows\Temporary Internet Files\Content.IE5\C3XQ37EU\LattreJanvierEurope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300" y="1357191"/>
            <a:ext cx="4012746" cy="3386259"/>
          </a:xfrm>
          <a:prstGeom prst="rect">
            <a:avLst/>
          </a:prstGeom>
          <a:noFill/>
        </p:spPr>
      </p:pic>
      <p:pic>
        <p:nvPicPr>
          <p:cNvPr id="25605" name="Picture 5" descr="C:\Users\Svjetlana\AppData\Local\Microsoft\Windows\Temporary Internet Files\Content.IE5\LFCJFN70\cartography-1-782x1024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3681" y="1387475"/>
            <a:ext cx="2701069" cy="3536950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288925" y="3778250"/>
            <a:ext cx="1785950" cy="962033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Skiciranje prostora, crtanje prema vlastitom viđenju okolice</a:t>
            </a:r>
            <a:endParaRPr lang="hr-HR" sz="1600" dirty="0"/>
          </a:p>
        </p:txBody>
      </p:sp>
      <p:sp>
        <p:nvSpPr>
          <p:cNvPr id="12" name="Rounded Rectangle 11"/>
          <p:cNvSpPr/>
          <p:nvPr/>
        </p:nvSpPr>
        <p:spPr>
          <a:xfrm>
            <a:off x="2846375" y="3721092"/>
            <a:ext cx="1785950" cy="962033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Usavršavanje mjernih instrumenata</a:t>
            </a:r>
            <a:endParaRPr lang="hr-HR" sz="1600" dirty="0"/>
          </a:p>
        </p:txBody>
      </p:sp>
      <p:sp>
        <p:nvSpPr>
          <p:cNvPr id="13" name="Rounded Rectangle 12"/>
          <p:cNvSpPr/>
          <p:nvPr/>
        </p:nvSpPr>
        <p:spPr>
          <a:xfrm>
            <a:off x="6164250" y="3721092"/>
            <a:ext cx="1906600" cy="962033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Razvoj tehnologije – upotreba zrakoplova i satelita</a:t>
            </a:r>
            <a:endParaRPr lang="hr-H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860878"/>
            <a:ext cx="275619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5175" y="854505"/>
            <a:ext cx="2207343" cy="296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8500" y="860878"/>
            <a:ext cx="2874229" cy="279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302268" y="3877128"/>
            <a:ext cx="3016250" cy="844550"/>
            <a:chOff x="2469" y="1541372"/>
            <a:chExt cx="3008837" cy="1203534"/>
          </a:xfrm>
          <a:solidFill>
            <a:schemeClr val="tx2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Chevron 7"/>
            <p:cNvSpPr/>
            <p:nvPr/>
          </p:nvSpPr>
          <p:spPr>
            <a:xfrm>
              <a:off x="2469" y="1541372"/>
              <a:ext cx="3008837" cy="1203534"/>
            </a:xfrm>
            <a:prstGeom prst="chevron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hevron 4"/>
            <p:cNvSpPr/>
            <p:nvPr/>
          </p:nvSpPr>
          <p:spPr>
            <a:xfrm>
              <a:off x="604236" y="1541372"/>
              <a:ext cx="1805303" cy="1203534"/>
            </a:xfrm>
            <a:prstGeom prst="rect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1600" dirty="0" smtClean="0"/>
                <a:t>Snimanje iz zrakoplova ili satelita</a:t>
              </a:r>
              <a:endParaRPr lang="hr-HR" sz="1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10222" y="3877128"/>
            <a:ext cx="3016250" cy="844550"/>
            <a:chOff x="2710423" y="1541372"/>
            <a:chExt cx="3008837" cy="1203534"/>
          </a:xfrm>
          <a:solidFill>
            <a:schemeClr val="tx2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Chevron 10"/>
            <p:cNvSpPr/>
            <p:nvPr/>
          </p:nvSpPr>
          <p:spPr>
            <a:xfrm>
              <a:off x="2710423" y="1541372"/>
              <a:ext cx="3008837" cy="1203534"/>
            </a:xfrm>
            <a:prstGeom prst="chevron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Chevron 6"/>
            <p:cNvSpPr/>
            <p:nvPr/>
          </p:nvSpPr>
          <p:spPr>
            <a:xfrm>
              <a:off x="3312190" y="1541372"/>
              <a:ext cx="1805303" cy="1203534"/>
            </a:xfrm>
            <a:prstGeom prst="rect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1600" dirty="0" smtClean="0"/>
                <a:t>Mjerenja i prikupljanja dodatnih podataka</a:t>
              </a:r>
              <a:endParaRPr lang="hr-HR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18175" y="3877128"/>
            <a:ext cx="3016250" cy="844550"/>
            <a:chOff x="5418376" y="1541372"/>
            <a:chExt cx="3008837" cy="1203534"/>
          </a:xfrm>
          <a:solidFill>
            <a:schemeClr val="tx2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Chevron 13"/>
            <p:cNvSpPr/>
            <p:nvPr/>
          </p:nvSpPr>
          <p:spPr>
            <a:xfrm>
              <a:off x="5418376" y="1541372"/>
              <a:ext cx="3008837" cy="1203534"/>
            </a:xfrm>
            <a:prstGeom prst="chevron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Chevron 8"/>
            <p:cNvSpPr/>
            <p:nvPr/>
          </p:nvSpPr>
          <p:spPr>
            <a:xfrm>
              <a:off x="6020143" y="1541372"/>
              <a:ext cx="1805303" cy="1203534"/>
            </a:xfrm>
            <a:prstGeom prst="rect">
              <a:avLst/>
            </a:prstGeom>
            <a:grpFill/>
            <a:ln w="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1600" dirty="0" smtClean="0"/>
                <a:t>Pregledavanje, stručni odabir i obrada podataka</a:t>
              </a:r>
              <a:endParaRPr lang="hr-HR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5034" y="762000"/>
            <a:ext cx="4110366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Svjetlana\Documents\školska knjiga\ppt\5\afrika-lan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61" t="16694" r="5666" b="26547"/>
          <a:stretch>
            <a:fillRect/>
          </a:stretch>
        </p:blipFill>
        <p:spPr bwMode="auto">
          <a:xfrm>
            <a:off x="-1" y="701675"/>
            <a:ext cx="4955614" cy="4450886"/>
          </a:xfrm>
          <a:prstGeom prst="rect">
            <a:avLst/>
          </a:prstGeom>
          <a:noFill/>
        </p:spPr>
      </p:pic>
      <p:pic>
        <p:nvPicPr>
          <p:cNvPr id="7" name="Picture 4" descr="C:\Users\Svjetlana\Documents\školska knjiga\ppt\5\afrika - relje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24" t="17940" r="7492" b="17955"/>
          <a:stretch>
            <a:fillRect/>
          </a:stretch>
        </p:blipFill>
        <p:spPr bwMode="auto">
          <a:xfrm>
            <a:off x="0" y="800100"/>
            <a:ext cx="4850175" cy="5026868"/>
          </a:xfrm>
          <a:prstGeom prst="rect">
            <a:avLst/>
          </a:prstGeom>
          <a:noFill/>
        </p:spPr>
      </p:pic>
      <p:pic>
        <p:nvPicPr>
          <p:cNvPr id="8" name="Picture 5" descr="C:\Users\Svjetlana\Documents\školska knjiga\ppt\5\reljef i vod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13" t="17940" r="5603" b="27304"/>
          <a:stretch>
            <a:fillRect/>
          </a:stretch>
        </p:blipFill>
        <p:spPr bwMode="auto">
          <a:xfrm>
            <a:off x="107950" y="796365"/>
            <a:ext cx="4850175" cy="4293795"/>
          </a:xfrm>
          <a:prstGeom prst="rect">
            <a:avLst/>
          </a:prstGeom>
          <a:noFill/>
        </p:spPr>
      </p:pic>
      <p:pic>
        <p:nvPicPr>
          <p:cNvPr id="9" name="Picture 6" descr="C:\Users\Svjetlana\Documents\školska knjiga\ppt\5\afrika-držav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13" t="17940" r="4659" b="26636"/>
          <a:stretch>
            <a:fillRect/>
          </a:stretch>
        </p:blipFill>
        <p:spPr bwMode="auto">
          <a:xfrm>
            <a:off x="104080" y="795337"/>
            <a:ext cx="4902895" cy="4346159"/>
          </a:xfrm>
          <a:prstGeom prst="rect">
            <a:avLst/>
          </a:prstGeom>
          <a:noFill/>
        </p:spPr>
      </p:pic>
      <p:pic>
        <p:nvPicPr>
          <p:cNvPr id="10" name="Picture 7" descr="C:\Users\Svjetlana\Documents\školska knjiga\ppt\5\gradovi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1" t="18030" r="5561" b="28550"/>
          <a:stretch>
            <a:fillRect/>
          </a:stretch>
        </p:blipFill>
        <p:spPr bwMode="auto">
          <a:xfrm>
            <a:off x="53975" y="800100"/>
            <a:ext cx="4902871" cy="418906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25" y="3476625"/>
            <a:ext cx="1689100" cy="15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Svjetlana\AppData\Local\Microsoft\Windows\Temporary Internet Files\Content.IE5\I1QKF4EE\CartographerArt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66875"/>
            <a:ext cx="4219345" cy="29559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Tko se bavi geografskim kartama?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3692525" cy="317981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 smtClean="0"/>
              <a:t>kartografija</a:t>
            </a:r>
            <a:r>
              <a:rPr lang="en-US" dirty="0" smtClean="0"/>
              <a:t> – </a:t>
            </a:r>
            <a:r>
              <a:rPr lang="en-US" dirty="0" err="1" smtClean="0"/>
              <a:t>znanstvena</a:t>
            </a:r>
            <a:r>
              <a:rPr lang="hr-HR" dirty="0" smtClean="0"/>
              <a:t> </a:t>
            </a:r>
            <a:r>
              <a:rPr lang="en-US" dirty="0" err="1" smtClean="0"/>
              <a:t>disciplina</a:t>
            </a:r>
            <a:r>
              <a:rPr lang="hr-HR" dirty="0" smtClean="0"/>
              <a:t> </a:t>
            </a:r>
            <a:r>
              <a:rPr lang="en-US" dirty="0" err="1" smtClean="0"/>
              <a:t>koja</a:t>
            </a:r>
            <a:r>
              <a:rPr lang="en-US" dirty="0" smtClean="0"/>
              <a:t> se </a:t>
            </a:r>
            <a:r>
              <a:rPr lang="en-US" dirty="0" err="1" smtClean="0"/>
              <a:t>bavi</a:t>
            </a:r>
            <a:r>
              <a:rPr lang="hr-HR" dirty="0" smtClean="0"/>
              <a:t> </a:t>
            </a:r>
            <a:r>
              <a:rPr lang="en-US" dirty="0" err="1" smtClean="0"/>
              <a:t>izradbom</a:t>
            </a:r>
            <a:r>
              <a:rPr lang="en-US" dirty="0" smtClean="0"/>
              <a:t>, </a:t>
            </a:r>
            <a:r>
              <a:rPr lang="en-US" dirty="0" err="1" smtClean="0"/>
              <a:t>promicanjem</a:t>
            </a:r>
            <a:r>
              <a:rPr lang="hr-HR" dirty="0" smtClean="0"/>
              <a:t> </a:t>
            </a:r>
            <a:r>
              <a:rPr lang="en-US" dirty="0" err="1" smtClean="0"/>
              <a:t>i</a:t>
            </a:r>
            <a:r>
              <a:rPr lang="hr-HR" dirty="0" smtClean="0"/>
              <a:t> </a:t>
            </a:r>
            <a:r>
              <a:rPr lang="en-US" dirty="0" err="1" smtClean="0"/>
              <a:t>proučavanjem</a:t>
            </a:r>
            <a:r>
              <a:rPr lang="hr-HR" dirty="0" smtClean="0"/>
              <a:t> </a:t>
            </a:r>
            <a:r>
              <a:rPr lang="en-US" dirty="0" err="1" smtClean="0"/>
              <a:t>karata</a:t>
            </a:r>
            <a:endParaRPr lang="hr-HR" dirty="0" smtClean="0"/>
          </a:p>
          <a:p>
            <a:r>
              <a:rPr lang="en-US" b="1" dirty="0" err="1" smtClean="0"/>
              <a:t>kartografi</a:t>
            </a:r>
            <a:r>
              <a:rPr lang="en-US" dirty="0" smtClean="0"/>
              <a:t> – </a:t>
            </a:r>
            <a:r>
              <a:rPr lang="en-US" dirty="0" err="1" smtClean="0"/>
              <a:t>stručnjaci</a:t>
            </a:r>
            <a:r>
              <a:rPr lang="hr-HR" dirty="0" smtClean="0"/>
              <a:t> </a:t>
            </a:r>
            <a:r>
              <a:rPr lang="en-US" dirty="0" err="1" smtClean="0"/>
              <a:t>koji</a:t>
            </a:r>
            <a:r>
              <a:rPr lang="hr-HR" dirty="0" smtClean="0"/>
              <a:t> </a:t>
            </a:r>
            <a:r>
              <a:rPr lang="en-US" dirty="0" err="1" smtClean="0"/>
              <a:t>izrađuju</a:t>
            </a:r>
            <a:r>
              <a:rPr lang="hr-HR" dirty="0" smtClean="0"/>
              <a:t> </a:t>
            </a:r>
            <a:r>
              <a:rPr lang="en-US" dirty="0" err="1" smtClean="0"/>
              <a:t>karte</a:t>
            </a:r>
            <a:endParaRPr lang="hr-HR" dirty="0" smtClean="0"/>
          </a:p>
          <a:p>
            <a:r>
              <a:rPr lang="hr-HR" dirty="0" smtClean="0"/>
              <a:t>Uloga kartografa nekad i danas</a:t>
            </a:r>
            <a:endParaRPr lang="hr-HR" dirty="0"/>
          </a:p>
        </p:txBody>
      </p:sp>
      <p:pic>
        <p:nvPicPr>
          <p:cNvPr id="4098" name="Picture 2" descr="C:\Users\Svjetlana\AppData\Local\Microsoft\Windows\Temporary Internet Files\Content.IE5\I1QKF4EE\2843079059_e75d808b49_z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46225"/>
            <a:ext cx="4182533" cy="3136900"/>
          </a:xfrm>
          <a:prstGeom prst="rect">
            <a:avLst/>
          </a:prstGeom>
          <a:noFill/>
        </p:spPr>
      </p:pic>
      <p:pic>
        <p:nvPicPr>
          <p:cNvPr id="4099" name="Picture 3" descr="C:\Users\Svjetlana\AppData\Local\Microsoft\Windows\Temporary Internet Files\Content.IE5\LFCJFN70\4769639013_9c7acf1467_z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6320" y="1425575"/>
            <a:ext cx="4278755" cy="3242494"/>
          </a:xfrm>
          <a:prstGeom prst="rect">
            <a:avLst/>
          </a:prstGeom>
          <a:noFill/>
        </p:spPr>
      </p:pic>
      <p:pic>
        <p:nvPicPr>
          <p:cNvPr id="4107" name="Picture 11" descr="https://www.ordnancesurvey.co.uk/blog/wp-content/uploads/2011/02/img_00421-500x3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1350" y="1485900"/>
            <a:ext cx="4455823" cy="313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0100" y="1024987"/>
            <a:ext cx="5400000" cy="355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4425" y="1003300"/>
            <a:ext cx="5400000" cy="35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4425" y="1022438"/>
            <a:ext cx="5400000" cy="357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947" y="1007652"/>
            <a:ext cx="5400000" cy="355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5175" y="1003388"/>
            <a:ext cx="5471125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08350" y="1003387"/>
            <a:ext cx="551559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029075" y="2149475"/>
            <a:ext cx="3076575" cy="162877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184275"/>
            <a:ext cx="2667000" cy="3959225"/>
          </a:xfrm>
        </p:spPr>
        <p:txBody>
          <a:bodyPr>
            <a:normAutofit fontScale="55000" lnSpcReduction="20000"/>
          </a:bodyPr>
          <a:lstStyle/>
          <a:p>
            <a:r>
              <a:rPr lang="hr-HR" dirty="0" smtClean="0"/>
              <a:t>Koje promjene uočavate u prostoru?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2007. godina</a:t>
            </a:r>
          </a:p>
          <a:p>
            <a:r>
              <a:rPr lang="hr-HR" dirty="0" smtClean="0"/>
              <a:t>2008 . godina</a:t>
            </a:r>
          </a:p>
          <a:p>
            <a:r>
              <a:rPr lang="hr-HR" dirty="0" smtClean="0"/>
              <a:t>2009 . godina</a:t>
            </a:r>
          </a:p>
          <a:p>
            <a:r>
              <a:rPr lang="hr-HR" dirty="0" smtClean="0"/>
              <a:t>2010 . godina</a:t>
            </a:r>
          </a:p>
          <a:p>
            <a:r>
              <a:rPr lang="hr-HR" dirty="0" smtClean="0"/>
              <a:t>2011 . godina</a:t>
            </a:r>
          </a:p>
          <a:p>
            <a:r>
              <a:rPr lang="hr-HR" dirty="0" smtClean="0"/>
              <a:t>2016 . godina</a:t>
            </a:r>
          </a:p>
          <a:p>
            <a:endParaRPr lang="hr-HR" dirty="0" smtClean="0"/>
          </a:p>
          <a:p>
            <a:r>
              <a:rPr lang="hr-HR" dirty="0" smtClean="0"/>
              <a:t>Karte brzo zastarijevaju i potrebno ih je obnavljati</a:t>
            </a:r>
          </a:p>
        </p:txBody>
      </p:sp>
      <p:sp>
        <p:nvSpPr>
          <p:cNvPr id="15" name="Content Placeholder 13"/>
          <p:cNvSpPr txBox="1">
            <a:spLocks/>
          </p:cNvSpPr>
          <p:nvPr/>
        </p:nvSpPr>
        <p:spPr>
          <a:xfrm>
            <a:off x="228600" y="822325"/>
            <a:ext cx="3136900" cy="422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Mogu li karte zastarjeti?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452</Words>
  <Application>Microsoft Office PowerPoint</Application>
  <PresentationFormat>On-screen Show (16:9)</PresentationFormat>
  <Paragraphs>81</Paragraphs>
  <Slides>12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Geografska karta</vt:lpstr>
      <vt:lpstr>Pokus s narančom</vt:lpstr>
      <vt:lpstr>Slide 3</vt:lpstr>
      <vt:lpstr>Geografska karta ili zemljovid</vt:lpstr>
      <vt:lpstr>Tradicionalne i suvremene metode izrade karata</vt:lpstr>
      <vt:lpstr>Slide 6</vt:lpstr>
      <vt:lpstr>Slide 7</vt:lpstr>
      <vt:lpstr>Tko se bavi geografskim kartama?</vt:lpstr>
      <vt:lpstr>Slide 9</vt:lpstr>
      <vt:lpstr>Ponavljanje</vt:lpstr>
      <vt:lpstr>Objasnite pojmove:</vt:lpstr>
      <vt:lpstr>Odgovorite na sljedeće zadatke: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sbp</cp:lastModifiedBy>
  <cp:revision>12</cp:revision>
  <dcterms:created xsi:type="dcterms:W3CDTF">2019-03-27T12:00:31Z</dcterms:created>
  <dcterms:modified xsi:type="dcterms:W3CDTF">2019-05-30T06:29:02Z</dcterms:modified>
</cp:coreProperties>
</file>